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2"/>
  </p:notesMasterIdLst>
  <p:sldIdLst>
    <p:sldId id="327" r:id="rId2"/>
    <p:sldId id="335" r:id="rId3"/>
    <p:sldId id="358" r:id="rId4"/>
    <p:sldId id="464" r:id="rId5"/>
    <p:sldId id="465" r:id="rId6"/>
    <p:sldId id="466" r:id="rId7"/>
    <p:sldId id="467" r:id="rId8"/>
    <p:sldId id="468" r:id="rId9"/>
    <p:sldId id="818" r:id="rId10"/>
    <p:sldId id="469" r:id="rId11"/>
    <p:sldId id="344" r:id="rId12"/>
    <p:sldId id="470" r:id="rId13"/>
    <p:sldId id="471" r:id="rId14"/>
    <p:sldId id="434" r:id="rId15"/>
    <p:sldId id="343" r:id="rId16"/>
    <p:sldId id="336" r:id="rId17"/>
    <p:sldId id="812" r:id="rId18"/>
    <p:sldId id="435" r:id="rId19"/>
    <p:sldId id="436" r:id="rId20"/>
    <p:sldId id="437" r:id="rId21"/>
    <p:sldId id="328" r:id="rId22"/>
    <p:sldId id="438" r:id="rId23"/>
    <p:sldId id="359" r:id="rId24"/>
    <p:sldId id="333" r:id="rId25"/>
    <p:sldId id="334" r:id="rId26"/>
    <p:sldId id="439" r:id="rId27"/>
    <p:sldId id="340" r:id="rId28"/>
    <p:sldId id="440" r:id="rId29"/>
    <p:sldId id="441" r:id="rId30"/>
    <p:sldId id="442" r:id="rId31"/>
    <p:sldId id="337" r:id="rId32"/>
    <p:sldId id="443" r:id="rId33"/>
    <p:sldId id="444" r:id="rId34"/>
    <p:sldId id="419" r:id="rId35"/>
    <p:sldId id="445" r:id="rId36"/>
    <p:sldId id="817" r:id="rId37"/>
    <p:sldId id="820" r:id="rId38"/>
    <p:sldId id="822" r:id="rId39"/>
    <p:sldId id="823" r:id="rId40"/>
    <p:sldId id="447" r:id="rId41"/>
    <p:sldId id="824" r:id="rId42"/>
    <p:sldId id="825" r:id="rId43"/>
    <p:sldId id="826" r:id="rId44"/>
    <p:sldId id="829" r:id="rId45"/>
    <p:sldId id="828" r:id="rId46"/>
    <p:sldId id="830" r:id="rId47"/>
    <p:sldId id="367" r:id="rId48"/>
    <p:sldId id="368" r:id="rId49"/>
    <p:sldId id="448" r:id="rId50"/>
    <p:sldId id="365" r:id="rId51"/>
    <p:sldId id="366" r:id="rId52"/>
    <p:sldId id="449" r:id="rId53"/>
    <p:sldId id="362" r:id="rId54"/>
    <p:sldId id="832" r:id="rId55"/>
    <p:sldId id="831" r:id="rId56"/>
    <p:sldId id="453" r:id="rId57"/>
    <p:sldId id="454" r:id="rId58"/>
    <p:sldId id="450" r:id="rId59"/>
    <p:sldId id="426" r:id="rId60"/>
    <p:sldId id="451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5955"/>
  </p:normalViewPr>
  <p:slideViewPr>
    <p:cSldViewPr snapToGrid="0" snapToObjects="1">
      <p:cViewPr varScale="1">
        <p:scale>
          <a:sx n="101" d="100"/>
          <a:sy n="101" d="100"/>
        </p:scale>
        <p:origin x="16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4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you’re in on the joke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6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01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5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00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54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50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51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09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5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37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leaders are not debuggers. </a:t>
            </a:r>
          </a:p>
          <a:p>
            <a:r>
              <a:rPr lang="en-US" dirty="0"/>
              <a:t>There are lots of errors that eclipse can catch.</a:t>
            </a:r>
          </a:p>
          <a:p>
            <a:endParaRPr lang="en-US" dirty="0"/>
          </a:p>
          <a:p>
            <a:r>
              <a:rPr lang="en-US" dirty="0"/>
              <a:t>They are not solution manuals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4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1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7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23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355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1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66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10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1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37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1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917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6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5789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6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324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2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2764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7959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990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3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E5BBF-E25B-494F-B803-01739DA5EF6F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F5A4B7-AB01-9C48-9625-CD3F1FCDAC6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Asking for Help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17619-0B29-0B48-8787-367E62AE55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969" y="1102990"/>
            <a:ext cx="2149726" cy="2697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B2AD7-378D-4247-A655-E976405CAE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878" y="1544282"/>
            <a:ext cx="3082153" cy="2256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0FFAD-4186-FA4E-A064-3009332D2DBA}"/>
              </a:ext>
            </a:extLst>
          </p:cNvPr>
          <p:cNvSpPr txBox="1"/>
          <p:nvPr/>
        </p:nvSpPr>
        <p:spPr bwMode="auto">
          <a:xfrm>
            <a:off x="3008206" y="4309475"/>
            <a:ext cx="31275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We love helping…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2EDD5-8A30-5E40-A6DA-8BA6D2B2F2E8}"/>
              </a:ext>
            </a:extLst>
          </p:cNvPr>
          <p:cNvSpPr txBox="1"/>
          <p:nvPr/>
        </p:nvSpPr>
        <p:spPr bwMode="auto">
          <a:xfrm>
            <a:off x="927411" y="5462622"/>
            <a:ext cx="7289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…but we love it when you help us help you.</a:t>
            </a:r>
          </a:p>
        </p:txBody>
      </p:sp>
    </p:spTree>
    <p:extLst>
      <p:ext uri="{BB962C8B-B14F-4D97-AF65-F5344CB8AC3E}">
        <p14:creationId xmlns:p14="http://schemas.microsoft.com/office/powerpoint/2010/main" val="28413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Eclipse Is Actually Your Friend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47DD9-1DA8-7B4B-B452-92CF3AF39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840" y="954023"/>
            <a:ext cx="4212760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15973-8BEE-A840-8F3C-8093F984FB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863" y="1724945"/>
            <a:ext cx="2755100" cy="2016733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B252491D-DC46-FB43-B82C-01310DD7F1F2}"/>
              </a:ext>
            </a:extLst>
          </p:cNvPr>
          <p:cNvSpPr/>
          <p:nvPr/>
        </p:nvSpPr>
        <p:spPr>
          <a:xfrm>
            <a:off x="6094561" y="792986"/>
            <a:ext cx="2654793" cy="1217315"/>
          </a:xfrm>
          <a:prstGeom prst="wedgeEllipseCallout">
            <a:avLst>
              <a:gd name="adj1" fmla="val -26515"/>
              <a:gd name="adj2" fmla="val 69892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C7AD60-E65C-524B-909A-1B3E286C38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0" y="4660161"/>
            <a:ext cx="3145960" cy="302944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9D176B9D-456D-5941-BA7C-D06F1BC81820}"/>
              </a:ext>
            </a:extLst>
          </p:cNvPr>
          <p:cNvSpPr/>
          <p:nvPr/>
        </p:nvSpPr>
        <p:spPr>
          <a:xfrm>
            <a:off x="4521581" y="4109101"/>
            <a:ext cx="3145960" cy="1854019"/>
          </a:xfrm>
          <a:prstGeom prst="wedgeEllipseCallout">
            <a:avLst>
              <a:gd name="adj1" fmla="val -60021"/>
              <a:gd name="adj2" fmla="val -6828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 “}” to complete Block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E45D86-E5F1-654F-958F-13FA7E2483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9918" y="2527989"/>
            <a:ext cx="1915126" cy="1433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4A9215-A18A-2C46-B5FC-5C9C101519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481" y="5520688"/>
            <a:ext cx="1088651" cy="10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Is Also Your Friend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B178D4-C65B-7447-829D-2EEBF2A9B2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66" y="954022"/>
            <a:ext cx="4199833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A1998-56E1-F449-9DDF-345DE48BF9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377" y="2571869"/>
            <a:ext cx="1168400" cy="116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8506C5-5E52-F849-9491-0929672E04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201" y="1129949"/>
            <a:ext cx="1900788" cy="1391377"/>
          </a:xfrm>
          <a:prstGeom prst="rect">
            <a:avLst/>
          </a:prstGeom>
        </p:spPr>
      </p:pic>
      <p:sp>
        <p:nvSpPr>
          <p:cNvPr id="26" name="Oval Callout 25">
            <a:extLst>
              <a:ext uri="{FF2B5EF4-FFF2-40B4-BE49-F238E27FC236}">
                <a16:creationId xmlns:a16="http://schemas.microsoft.com/office/drawing/2014/main" id="{6AC4E8DB-7506-1043-A689-1585CFA8231A}"/>
              </a:ext>
            </a:extLst>
          </p:cNvPr>
          <p:cNvSpPr/>
          <p:nvPr/>
        </p:nvSpPr>
        <p:spPr>
          <a:xfrm>
            <a:off x="6260938" y="719237"/>
            <a:ext cx="2693839" cy="1003053"/>
          </a:xfrm>
          <a:prstGeom prst="wedgeEllipseCallout">
            <a:avLst>
              <a:gd name="adj1" fmla="val -38301"/>
              <a:gd name="adj2" fmla="val 5849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44A31407-EF57-564D-B15A-F3BB26D83ABC}"/>
              </a:ext>
            </a:extLst>
          </p:cNvPr>
          <p:cNvSpPr/>
          <p:nvPr/>
        </p:nvSpPr>
        <p:spPr>
          <a:xfrm>
            <a:off x="5124783" y="2598840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Okay, what does your code do?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12625B-C2E2-1C43-B25A-34705B2C54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46" y="3926241"/>
            <a:ext cx="1900788" cy="1391377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5F563F05-CA16-0B44-84B9-3AB9A1B7E22C}"/>
              </a:ext>
            </a:extLst>
          </p:cNvPr>
          <p:cNvSpPr/>
          <p:nvPr/>
        </p:nvSpPr>
        <p:spPr>
          <a:xfrm>
            <a:off x="6401584" y="4044688"/>
            <a:ext cx="2654793" cy="657572"/>
          </a:xfrm>
          <a:prstGeom prst="wedgeEllipseCallout">
            <a:avLst>
              <a:gd name="adj1" fmla="val -43258"/>
              <a:gd name="adj2" fmla="val 60236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I can’t read it.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3D1DE0-5C05-B944-8720-4512B8CB6D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377" y="5427670"/>
            <a:ext cx="1168400" cy="1168400"/>
          </a:xfrm>
          <a:prstGeom prst="rect">
            <a:avLst/>
          </a:prstGeom>
        </p:spPr>
      </p:pic>
      <p:sp>
        <p:nvSpPr>
          <p:cNvPr id="31" name="Oval Callout 30">
            <a:extLst>
              <a:ext uri="{FF2B5EF4-FFF2-40B4-BE49-F238E27FC236}">
                <a16:creationId xmlns:a16="http://schemas.microsoft.com/office/drawing/2014/main" id="{AEF9514C-0BCA-0746-8990-B92157E54092}"/>
              </a:ext>
            </a:extLst>
          </p:cNvPr>
          <p:cNvSpPr/>
          <p:nvPr/>
        </p:nvSpPr>
        <p:spPr>
          <a:xfrm>
            <a:off x="5124783" y="5454641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Yeah me neither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tbh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42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BDE78A-AECC-AD48-87E6-F26E6D587F49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Understand Your Code Best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A0524-9F1F-3F41-90BB-551C6A8396AD}"/>
              </a:ext>
            </a:extLst>
          </p:cNvPr>
          <p:cNvSpPr txBox="1"/>
          <p:nvPr/>
        </p:nvSpPr>
        <p:spPr bwMode="auto">
          <a:xfrm>
            <a:off x="928823" y="1233640"/>
            <a:ext cx="728635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Section Leaders are GREAT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Clarifying logic and strategy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Debugging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Making you feel at peace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just as good as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Reading (most) Eclipse errors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Fixing brackets { } and indentation (tab)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BETTER than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Explaining your own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Coding your own program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D195697-08EC-FA40-80D1-97EFEAB98443}"/>
              </a:ext>
            </a:extLst>
          </p:cNvPr>
          <p:cNvSpPr/>
          <p:nvPr/>
        </p:nvSpPr>
        <p:spPr>
          <a:xfrm>
            <a:off x="368300" y="1259040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F932887-EF24-BF46-9867-FE8BE773CC22}"/>
              </a:ext>
            </a:extLst>
          </p:cNvPr>
          <p:cNvSpPr/>
          <p:nvPr/>
        </p:nvSpPr>
        <p:spPr>
          <a:xfrm>
            <a:off x="368300" y="3035374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02D2491-61F8-9447-82B8-B776F625F4C0}"/>
              </a:ext>
            </a:extLst>
          </p:cNvPr>
          <p:cNvSpPr/>
          <p:nvPr/>
        </p:nvSpPr>
        <p:spPr>
          <a:xfrm>
            <a:off x="368300" y="4474028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090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39700" y="1790513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E4014-18F8-C247-BE6C-816F26D74B2C}"/>
              </a:ext>
            </a:extLst>
          </p:cNvPr>
          <p:cNvSpPr txBox="1"/>
          <p:nvPr/>
        </p:nvSpPr>
        <p:spPr>
          <a:xfrm>
            <a:off x="-76200" y="3885675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Computers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execute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code,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but humans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read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4398191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43811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863528" y="147191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 will miss you.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63528" y="2564562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Enjoy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572000" y="3815774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Call me maybe?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3309537" y="5760871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8CCCE5C-A26F-AE4A-8947-F9FA827E3D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52" y="4258434"/>
            <a:ext cx="1486564" cy="20788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First Step</a:t>
            </a: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F7DAD815-6CE5-6C46-BB70-463625C79D86}"/>
              </a:ext>
            </a:extLst>
          </p:cNvPr>
          <p:cNvSpPr/>
          <p:nvPr/>
        </p:nvSpPr>
        <p:spPr>
          <a:xfrm>
            <a:off x="457200" y="342900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181100" y="262759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371600" y="2003068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1086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Console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67199" y="1556290"/>
            <a:ext cx="41067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</a:rPr>
              <a:t>Takes text input</a:t>
            </a:r>
          </a:p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  <a:latin typeface="+mj-lt"/>
              </a:rPr>
              <a:t>Prints text output</a:t>
            </a: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 is a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631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My computer has space for about 64 trillion boxes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730852" y="4080608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life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183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>
                <a:latin typeface="+mj-lt"/>
              </a:rPr>
              <a:t>(contains an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>
                <a:latin typeface="+mj-lt"/>
              </a:rPr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life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079471" y="3712311"/>
            <a:ext cx="109046" cy="41286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13ADEF-3298-1744-BB4E-FCE001C633D2}"/>
              </a:ext>
            </a:extLst>
          </p:cNvPr>
          <p:cNvSpPr txBox="1"/>
          <p:nvPr/>
        </p:nvSpPr>
        <p:spPr>
          <a:xfrm>
            <a:off x="2620084" y="993361"/>
            <a:ext cx="74191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35B93-E96F-7A4E-AADF-F51B6A06315E}"/>
              </a:ext>
            </a:extLst>
          </p:cNvPr>
          <p:cNvSpPr txBox="1"/>
          <p:nvPr/>
        </p:nvSpPr>
        <p:spPr>
          <a:xfrm>
            <a:off x="3686821" y="993361"/>
            <a:ext cx="8851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+mj-lt"/>
              </a:rPr>
              <a:t>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AD009-3A8A-3543-8301-29174B9006A6}"/>
              </a:ext>
            </a:extLst>
          </p:cNvPr>
          <p:cNvSpPr txBox="1"/>
          <p:nvPr/>
        </p:nvSpPr>
        <p:spPr>
          <a:xfrm>
            <a:off x="5221654" y="993361"/>
            <a:ext cx="83901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5C005C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double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51494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Answers could be real valued numbers</a:t>
            </a:r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6552" y="2076376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// to repeat N times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6552" y="3279148"/>
            <a:ext cx="5750848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all the code in here repeats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while the condition is true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56552" y="5030560"/>
            <a:ext cx="5750848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do this code if true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solidFill>
                  <a:schemeClr val="accent3"/>
                </a:solidFill>
                <a:latin typeface="Courier"/>
                <a:cs typeface="Courier"/>
              </a:rPr>
              <a:t>    // do this code if false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6552" y="873604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sz="2000" dirty="0" err="1">
                <a:solidFill>
                  <a:srgbClr val="FF0000"/>
                </a:solidFill>
                <a:latin typeface="Courier"/>
                <a:cs typeface="Courier"/>
              </a:rPr>
              <a:t>solaDon</a:t>
            </a:r>
            <a:r>
              <a:rPr lang="en-US" sz="2000" b="1" dirty="0">
                <a:latin typeface="Courier"/>
                <a:cs typeface="Courier"/>
              </a:rPr>
              <a:t>()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// three </a:t>
            </a:r>
            <a:r>
              <a:rPr lang="en-US" sz="2000" dirty="0" err="1">
                <a:solidFill>
                  <a:srgbClr val="00B050"/>
                </a:solidFill>
                <a:latin typeface="Courier"/>
                <a:cs typeface="Courier"/>
              </a:rPr>
              <a:t>turnLeft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()’s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1BF3C-B2B3-854E-AF53-031E6E64CD3E}"/>
              </a:ext>
            </a:extLst>
          </p:cNvPr>
          <p:cNvSpPr txBox="1"/>
          <p:nvPr/>
        </p:nvSpPr>
        <p:spPr>
          <a:xfrm>
            <a:off x="444500" y="1011831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5080-FC58-DD42-9C63-4DA9C64B6125}"/>
              </a:ext>
            </a:extLst>
          </p:cNvPr>
          <p:cNvSpPr txBox="1"/>
          <p:nvPr/>
        </p:nvSpPr>
        <p:spPr>
          <a:xfrm>
            <a:off x="444499" y="2353376"/>
            <a:ext cx="116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</a:t>
            </a:r>
            <a:r>
              <a:rPr lang="en-US" sz="2400" dirty="0">
                <a:latin typeface="+mj-lt"/>
              </a:rPr>
              <a:t>or-loop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FB12-99AC-E248-8583-3D769C1FF0C4}"/>
              </a:ext>
            </a:extLst>
          </p:cNvPr>
          <p:cNvSpPr txBox="1"/>
          <p:nvPr/>
        </p:nvSpPr>
        <p:spPr>
          <a:xfrm>
            <a:off x="444499" y="3775702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while-loop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3EDBC-0637-AA48-8AEB-D071C45A05E2}"/>
              </a:ext>
            </a:extLst>
          </p:cNvPr>
          <p:cNvSpPr txBox="1"/>
          <p:nvPr/>
        </p:nvSpPr>
        <p:spPr>
          <a:xfrm>
            <a:off x="444499" y="5430670"/>
            <a:ext cx="156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if-else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statements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47022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It is weird to say something like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4231" y="14389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width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height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width * height;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50739" y="40290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350737" y="3492914"/>
            <a:ext cx="160019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area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187826" y="39918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187823" y="3475018"/>
            <a:ext cx="16002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width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269282" y="40007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226784" y="3492914"/>
            <a:ext cx="164269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height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38523" y="5348311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62211" y="535726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633534" y="5351746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4649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2.5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15384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3.0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96840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7.5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B3DF5-8D13-004D-BF45-7272E8CD75D8}"/>
              </a:ext>
            </a:extLst>
          </p:cNvPr>
          <p:cNvSpPr txBox="1"/>
          <p:nvPr/>
        </p:nvSpPr>
        <p:spPr>
          <a:xfrm>
            <a:off x="828666" y="3492914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E0B7D-03E3-7B42-89D1-F78E131BD9ED}"/>
              </a:ext>
            </a:extLst>
          </p:cNvPr>
          <p:cNvSpPr txBox="1"/>
          <p:nvPr/>
        </p:nvSpPr>
        <p:spPr>
          <a:xfrm>
            <a:off x="825472" y="4388319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1B668-4C9A-B746-AEEC-24D3854B702D}"/>
              </a:ext>
            </a:extLst>
          </p:cNvPr>
          <p:cNvSpPr txBox="1"/>
          <p:nvPr/>
        </p:nvSpPr>
        <p:spPr>
          <a:xfrm>
            <a:off x="822072" y="5233466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625EC41-21AE-D743-9D76-1DAF234ADF8C}"/>
              </a:ext>
            </a:extLst>
          </p:cNvPr>
          <p:cNvSpPr/>
          <p:nvPr/>
        </p:nvSpPr>
        <p:spPr>
          <a:xfrm>
            <a:off x="600156" y="148500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630AF4D-778C-844A-95AF-89C4E75557F9}"/>
              </a:ext>
            </a:extLst>
          </p:cNvPr>
          <p:cNvSpPr/>
          <p:nvPr/>
        </p:nvSpPr>
        <p:spPr>
          <a:xfrm>
            <a:off x="600156" y="197791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7D6590B-BD1D-3347-8C79-254A3A133E81}"/>
              </a:ext>
            </a:extLst>
          </p:cNvPr>
          <p:cNvSpPr/>
          <p:nvPr/>
        </p:nvSpPr>
        <p:spPr>
          <a:xfrm>
            <a:off x="600155" y="2463673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0" grpId="0"/>
      <p:bldP spid="12" grpId="0"/>
      <p:bldP spid="13" grpId="0"/>
      <p:bldP spid="4" grpId="0"/>
      <p:bldP spid="18" grpId="0"/>
      <p:bldP spid="19" grpId="0"/>
      <p:bldP spid="17" grpId="0" animBg="1"/>
      <p:bldP spid="30" grpId="0" animBg="1"/>
      <p:bldP spid="30" grpId="1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readInt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“Give me an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readDouble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“And a double”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63" name="Rectangle 10"/>
          <p:cNvSpPr>
            <a:spLocks noChangeArrowheads="1"/>
          </p:cNvSpPr>
          <p:nvPr/>
        </p:nvSpPr>
        <p:spPr bwMode="auto">
          <a:xfrm>
            <a:off x="49530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4" name="Text Box 11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65" name="Rectangle 12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6" name="Text Box 13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n2</a:t>
            </a:r>
          </a:p>
        </p:txBody>
      </p:sp>
      <p:sp>
        <p:nvSpPr>
          <p:cNvPr id="22567" name="Rectangle 14"/>
          <p:cNvSpPr>
            <a:spLocks noChangeArrowheads="1"/>
          </p:cNvSpPr>
          <p:nvPr/>
        </p:nvSpPr>
        <p:spPr bwMode="auto">
          <a:xfrm>
            <a:off x="73152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8" name="Text Box 15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total</a:t>
            </a:r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22553" name="Text Box 31"/>
          <p:cNvSpPr txBox="1">
            <a:spLocks noChangeArrowheads="1"/>
          </p:cNvSpPr>
          <p:nvPr/>
        </p:nvSpPr>
        <p:spPr bwMode="auto">
          <a:xfrm>
            <a:off x="533400" y="1219200"/>
            <a:ext cx="78486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55" name="Text Box 33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56" name="Rectangle 34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22557" name="Text Box 35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n2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total</a:t>
            </a:r>
          </a:p>
        </p:txBody>
      </p: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08F59A0B-CC09-9F4F-977F-685E43911792}"/>
              </a:ext>
            </a:extLst>
          </p:cNvPr>
          <p:cNvSpPr/>
          <p:nvPr/>
        </p:nvSpPr>
        <p:spPr>
          <a:xfrm>
            <a:off x="109344" y="1854201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382D23E-2930-C447-8B18-23AF1070B087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E59C3AC-D58C-F84D-AE7D-565C897D1848}"/>
              </a:ext>
            </a:extLst>
          </p:cNvPr>
          <p:cNvSpPr/>
          <p:nvPr/>
        </p:nvSpPr>
        <p:spPr>
          <a:xfrm>
            <a:off x="109344" y="26556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5442EDA1-E806-AF4A-89A1-37C08D5C72D1}"/>
              </a:ext>
            </a:extLst>
          </p:cNvPr>
          <p:cNvSpPr/>
          <p:nvPr/>
        </p:nvSpPr>
        <p:spPr>
          <a:xfrm>
            <a:off x="114300" y="2998788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D7FFB42-3EE1-7A44-AE31-C25FDED6CB91}"/>
              </a:ext>
            </a:extLst>
          </p:cNvPr>
          <p:cNvSpPr/>
          <p:nvPr/>
        </p:nvSpPr>
        <p:spPr>
          <a:xfrm>
            <a:off x="109344" y="3348659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FAFA88C-7F3D-2B4C-B775-131FC69D5B7B}"/>
              </a:ext>
            </a:extLst>
          </p:cNvPr>
          <p:cNvSpPr/>
          <p:nvPr/>
        </p:nvSpPr>
        <p:spPr>
          <a:xfrm>
            <a:off x="1330037" y="5123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A503926-D30F-5940-AAFD-D33BC7F6E0AC}"/>
              </a:ext>
            </a:extLst>
          </p:cNvPr>
          <p:cNvSpPr/>
          <p:nvPr/>
        </p:nvSpPr>
        <p:spPr>
          <a:xfrm>
            <a:off x="1330037" y="5396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B4B6448-A1C6-C141-9A03-345CC4DC3F48}"/>
              </a:ext>
            </a:extLst>
          </p:cNvPr>
          <p:cNvSpPr/>
          <p:nvPr/>
        </p:nvSpPr>
        <p:spPr>
          <a:xfrm>
            <a:off x="1330037" y="5635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5259570E-DB7F-F34D-8657-5DEEA863EA39}"/>
              </a:ext>
            </a:extLst>
          </p:cNvPr>
          <p:cNvSpPr/>
          <p:nvPr/>
        </p:nvSpPr>
        <p:spPr>
          <a:xfrm>
            <a:off x="1330037" y="5865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1E3528-0818-1B49-940E-F1BDAF1AFA40}"/>
              </a:ext>
            </a:extLst>
          </p:cNvPr>
          <p:cNvSpPr/>
          <p:nvPr/>
        </p:nvSpPr>
        <p:spPr>
          <a:xfrm>
            <a:off x="-665354" y="463267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F70D78-ED77-0A4C-A084-BCB620EC6ED9}"/>
              </a:ext>
            </a:extLst>
          </p:cNvPr>
          <p:cNvSpPr/>
          <p:nvPr/>
        </p:nvSpPr>
        <p:spPr>
          <a:xfrm>
            <a:off x="-424054" y="4941916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" name="Text Box 27">
            <a:extLst>
              <a:ext uri="{FF2B5EF4-FFF2-40B4-BE49-F238E27FC236}">
                <a16:creationId xmlns:a16="http://schemas.microsoft.com/office/drawing/2014/main" id="{232D364A-BF64-344F-9511-C1B65DB7A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295932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61" name="Text Box 27">
            <a:extLst>
              <a:ext uri="{FF2B5EF4-FFF2-40B4-BE49-F238E27FC236}">
                <a16:creationId xmlns:a16="http://schemas.microsoft.com/office/drawing/2014/main" id="{6B24FE81-C7BF-7543-93FC-BA129436D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928" y="4294266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F7343206-091E-EF4D-9DB7-887468905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028" y="4294403"/>
            <a:ext cx="962722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2" grpId="0"/>
      <p:bldP spid="491543" grpId="0"/>
      <p:bldP spid="491544" grpId="0"/>
      <p:bldP spid="491548" grpId="0"/>
      <p:bldP spid="491561" grpId="0" build="p" autoUpdateAnimBg="0"/>
      <p:bldP spid="491562" grpId="0" build="p" autoUpdateAnimBg="0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60" grpId="0"/>
      <p:bldP spid="61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149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5C6D085-4ECD-A846-BCCC-BD3DF76A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89" y="2387951"/>
            <a:ext cx="5988388" cy="189428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22">
            <a:extLst>
              <a:ext uri="{FF2B5EF4-FFF2-40B4-BE49-F238E27FC236}">
                <a16:creationId xmlns:a16="http://schemas.microsoft.com/office/drawing/2014/main" id="{C8AA6031-6BF2-2B48-8E1E-C96EA6B1B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276359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celebrates birthdays.</a:t>
            </a: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95E9AAD4-670F-4B4D-80E4-4174395BC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325849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Happy birthday!</a:t>
            </a:r>
          </a:p>
        </p:txBody>
      </p:sp>
      <p:sp>
        <p:nvSpPr>
          <p:cNvPr id="11" name="Text Box 41">
            <a:extLst>
              <a:ext uri="{FF2B5EF4-FFF2-40B4-BE49-F238E27FC236}">
                <a16:creationId xmlns:a16="http://schemas.microsoft.com/office/drawing/2014/main" id="{B670222F-8F16-FA43-B17F-CCA4F0752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299854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Enter your age: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002D330D-425C-0446-B5FF-DE2F678BE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348903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You are now 28.</a:t>
            </a:r>
          </a:p>
        </p:txBody>
      </p:sp>
      <p:sp>
        <p:nvSpPr>
          <p:cNvPr id="17" name="Text Box 42">
            <a:extLst>
              <a:ext uri="{FF2B5EF4-FFF2-40B4-BE49-F238E27FC236}">
                <a16:creationId xmlns:a16="http://schemas.microsoft.com/office/drawing/2014/main" id="{546D943C-9A97-7B4A-B5ED-7A2E82029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7" y="3008837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37253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 autoUpdateAnimBg="0"/>
      <p:bldP spid="12" grpId="0"/>
      <p:bldP spid="17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CE005-C655-2E42-96A3-BF19151E5850}"/>
              </a:ext>
            </a:extLst>
          </p:cNvPr>
          <p:cNvGrpSpPr/>
          <p:nvPr/>
        </p:nvGrpSpPr>
        <p:grpSpPr>
          <a:xfrm>
            <a:off x="1690739" y="4878594"/>
            <a:ext cx="5988388" cy="1894286"/>
            <a:chOff x="1577806" y="4385269"/>
            <a:chExt cx="5988388" cy="18942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C6D085-4ECD-A846-BCCC-BD3DF76A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806" y="4385269"/>
              <a:ext cx="5988388" cy="1894286"/>
            </a:xfrm>
            <a:prstGeom prst="rect">
              <a:avLst/>
            </a:prstGeom>
          </p:spPr>
        </p:pic>
        <p:sp>
          <p:nvSpPr>
            <p:cNvPr id="9" name="Text Box 22">
              <a:extLst>
                <a:ext uri="{FF2B5EF4-FFF2-40B4-BE49-F238E27FC236}">
                  <a16:creationId xmlns:a16="http://schemas.microsoft.com/office/drawing/2014/main" id="{C8AA6031-6BF2-2B48-8E1E-C96EA6B1B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476091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This program celebrates birthdays.</a:t>
              </a:r>
            </a:p>
          </p:txBody>
        </p:sp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5E9AAD4-670F-4B4D-80E4-4174395BC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5255814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Happy birthday!</a:t>
              </a: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B670222F-8F16-FA43-B17F-CCA4F0752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499586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Enter your age: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002D330D-425C-0446-B5FF-DE2F678BE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5486348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You are now 28.</a:t>
              </a:r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2FB35580-05A9-6A46-862E-2444B1E658C4}"/>
              </a:ext>
            </a:extLst>
          </p:cNvPr>
          <p:cNvSpPr/>
          <p:nvPr/>
        </p:nvSpPr>
        <p:spPr>
          <a:xfrm>
            <a:off x="114300" y="1524000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D5821D-542E-8D44-BDF6-2B69390BC71C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617CF8C-5940-3A40-9F1D-970158267AA6}"/>
              </a:ext>
            </a:extLst>
          </p:cNvPr>
          <p:cNvSpPr/>
          <p:nvPr/>
        </p:nvSpPr>
        <p:spPr>
          <a:xfrm>
            <a:off x="114300" y="30112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19FC6D-1783-3F42-8CDB-780D147DB43A}"/>
              </a:ext>
            </a:extLst>
          </p:cNvPr>
          <p:cNvSpPr/>
          <p:nvPr/>
        </p:nvSpPr>
        <p:spPr>
          <a:xfrm>
            <a:off x="114300" y="35573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AF921A0-EDF2-894E-9AFE-A3A2A25826BA}"/>
              </a:ext>
            </a:extLst>
          </p:cNvPr>
          <p:cNvSpPr/>
          <p:nvPr/>
        </p:nvSpPr>
        <p:spPr>
          <a:xfrm>
            <a:off x="109344" y="38938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CC57453-806F-8D4D-8714-261744570F9D}"/>
              </a:ext>
            </a:extLst>
          </p:cNvPr>
          <p:cNvSpPr/>
          <p:nvPr/>
        </p:nvSpPr>
        <p:spPr>
          <a:xfrm>
            <a:off x="1126837" y="5250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C53EDA-F84E-F143-AAB6-2DDE576A4703}"/>
              </a:ext>
            </a:extLst>
          </p:cNvPr>
          <p:cNvSpPr/>
          <p:nvPr/>
        </p:nvSpPr>
        <p:spPr>
          <a:xfrm>
            <a:off x="1126837" y="5523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A82493F-CF96-B24A-AD9C-2F472AA7395C}"/>
              </a:ext>
            </a:extLst>
          </p:cNvPr>
          <p:cNvSpPr/>
          <p:nvPr/>
        </p:nvSpPr>
        <p:spPr>
          <a:xfrm>
            <a:off x="1126837" y="5762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841CDA8-A3E9-E244-94E5-4659FDC834C5}"/>
              </a:ext>
            </a:extLst>
          </p:cNvPr>
          <p:cNvSpPr/>
          <p:nvPr/>
        </p:nvSpPr>
        <p:spPr>
          <a:xfrm>
            <a:off x="1126837" y="5992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AA037-C691-8A42-980E-FCFA8163AE56}"/>
              </a:ext>
            </a:extLst>
          </p:cNvPr>
          <p:cNvSpPr/>
          <p:nvPr/>
        </p:nvSpPr>
        <p:spPr>
          <a:xfrm>
            <a:off x="0" y="1447800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F124DC7-72E0-5F41-B03E-8C3FA08E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44" y="800501"/>
            <a:ext cx="8309420" cy="40264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D11C6405-31E6-4A4D-AB06-4CCCBC499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8" y="910157"/>
            <a:ext cx="83094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Birthday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celebrates birthdays."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creates a new int variable age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your age: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increments the age variable by one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"Happy birthday!"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"You are now "</a:t>
            </a:r>
            <a:r>
              <a:rPr lang="en-US" sz="2000" dirty="0">
                <a:latin typeface="Courier New" pitchFamily="1" charset="0"/>
              </a:rPr>
              <a:t> + age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latin typeface="Courier New" pitchFamily="1" charset="0"/>
              </a:rPr>
              <a:t>   }</a:t>
            </a:r>
          </a:p>
          <a:p>
            <a:r>
              <a:rPr lang="en-US" sz="2000" dirty="0">
                <a:latin typeface="Courier New" pitchFamily="1" charset="0"/>
              </a:rPr>
              <a:t>}</a:t>
            </a:r>
          </a:p>
          <a:p>
            <a:endParaRPr lang="en-US" sz="2000" dirty="0">
              <a:latin typeface="Courier New" pitchFamily="1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D2ACF3-D702-E943-A072-C66F47612F4A}"/>
              </a:ext>
            </a:extLst>
          </p:cNvPr>
          <p:cNvSpPr/>
          <p:nvPr/>
        </p:nvSpPr>
        <p:spPr>
          <a:xfrm>
            <a:off x="1001993" y="4878593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 Box 42">
            <a:extLst>
              <a:ext uri="{FF2B5EF4-FFF2-40B4-BE49-F238E27FC236}">
                <a16:creationId xmlns:a16="http://schemas.microsoft.com/office/drawing/2014/main" id="{643FF57B-6518-944A-999B-10ADB22FE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277" y="549948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77737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6" grpId="0" animBg="1"/>
      <p:bldP spid="28" grpId="1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Let’s try it!</a:t>
            </a:r>
          </a:p>
        </p:txBody>
      </p:sp>
    </p:spTree>
    <p:extLst>
      <p:ext uri="{BB962C8B-B14F-4D97-AF65-F5344CB8AC3E}">
        <p14:creationId xmlns:p14="http://schemas.microsoft.com/office/powerpoint/2010/main" val="25730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33C445A-B322-2844-A181-3D974F3EB72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If-else statements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9FB5A-C780-8245-B15A-A57A731CE86A}"/>
              </a:ext>
            </a:extLst>
          </p:cNvPr>
          <p:cNvSpPr/>
          <p:nvPr/>
        </p:nvSpPr>
        <p:spPr>
          <a:xfrm>
            <a:off x="758825" y="2522741"/>
            <a:ext cx="3479800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018F6-68B7-D544-84E7-C6F54FA005B8}"/>
              </a:ext>
            </a:extLst>
          </p:cNvPr>
          <p:cNvSpPr txBox="1"/>
          <p:nvPr/>
        </p:nvSpPr>
        <p:spPr bwMode="auto">
          <a:xfrm>
            <a:off x="508000" y="996609"/>
            <a:ext cx="3949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two code snippets 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AEA7D-2B2A-484C-954B-3B289BEB7387}"/>
              </a:ext>
            </a:extLst>
          </p:cNvPr>
          <p:cNvSpPr/>
          <p:nvPr/>
        </p:nvSpPr>
        <p:spPr>
          <a:xfrm>
            <a:off x="4632277" y="2560960"/>
            <a:ext cx="3454401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C8ADD4-F845-7F4F-BDAE-6B36216C9C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678" y="1108523"/>
            <a:ext cx="2794000" cy="954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AE960-CB7C-0148-BF5C-00A01B094B22}"/>
              </a:ext>
            </a:extLst>
          </p:cNvPr>
          <p:cNvSpPr txBox="1"/>
          <p:nvPr/>
        </p:nvSpPr>
        <p:spPr bwMode="auto">
          <a:xfrm>
            <a:off x="7035172" y="1606911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A40393-A666-A74B-9AEE-E6A7D14659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581" y="5129315"/>
            <a:ext cx="3511550" cy="1213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E0A2A6-9BDC-CD48-AED0-C7DED41DCD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75" y="5140770"/>
            <a:ext cx="3511550" cy="120396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F34DC17E-A9B5-1D46-B357-9E14E0581AB7}"/>
              </a:ext>
            </a:extLst>
          </p:cNvPr>
          <p:cNvSpPr/>
          <p:nvPr/>
        </p:nvSpPr>
        <p:spPr>
          <a:xfrm>
            <a:off x="2057400" y="4228399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5015DC7-6254-754B-B8F0-ACB08553C6B8}"/>
              </a:ext>
            </a:extLst>
          </p:cNvPr>
          <p:cNvSpPr/>
          <p:nvPr/>
        </p:nvSpPr>
        <p:spPr>
          <a:xfrm>
            <a:off x="5908628" y="4307363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0A9E90-47CA-FE47-B262-5B67E9DDBD4F}"/>
              </a:ext>
            </a:extLst>
          </p:cNvPr>
          <p:cNvSpPr txBox="1"/>
          <p:nvPr/>
        </p:nvSpPr>
        <p:spPr bwMode="auto">
          <a:xfrm>
            <a:off x="301943" y="341008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B5B614-4BB0-224A-81B3-DE0E88633930}"/>
              </a:ext>
            </a:extLst>
          </p:cNvPr>
          <p:cNvSpPr txBox="1"/>
          <p:nvPr/>
        </p:nvSpPr>
        <p:spPr bwMode="auto">
          <a:xfrm>
            <a:off x="4889507" y="3550323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99E2F-D04A-4246-9CEB-E4EDA1450A78}"/>
              </a:ext>
            </a:extLst>
          </p:cNvPr>
          <p:cNvSpPr txBox="1"/>
          <p:nvPr/>
        </p:nvSpPr>
        <p:spPr bwMode="auto">
          <a:xfrm>
            <a:off x="3376658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0FB60-086E-6A48-8983-9DACDEE41AD0}"/>
              </a:ext>
            </a:extLst>
          </p:cNvPr>
          <p:cNvSpPr txBox="1"/>
          <p:nvPr/>
        </p:nvSpPr>
        <p:spPr bwMode="auto">
          <a:xfrm>
            <a:off x="7175742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3DA6AF-D2BD-C142-A76D-654A91D9AC49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71599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01650" y="3098943"/>
            <a:ext cx="1911350" cy="1385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B32C84-0B48-5847-BBDB-8EE292B918EB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4416-3772-9B41-B2D5-86B4AAA0CEFA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D3ADF94-B4EB-6C4E-B4DE-08408360E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390650" y="3050572"/>
            <a:ext cx="1327150" cy="2245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176B46-E43C-6A45-AA9F-27CA72E4E609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32301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variable.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6F0B8-714B-2E45-A843-5DD3C5199A00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74EA0-1B3B-8442-9CDA-594294B2E264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E3FB6DB-3101-8A47-ADF1-3E30E71F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6993026A-F17B-7A43-B833-419B7C88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471757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lvl="0"/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58BEF-2756-1341-A337-CD84539EB4B5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EAB23-9F27-7244-9DA0-BC1E81330A1C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C2D6DB-E657-4542-A53C-A994383B6A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377" y="2839075"/>
            <a:ext cx="897417" cy="2786437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87EB5E94-FC5B-9244-847C-5E38049A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C05C4B6-3CB8-5440-A4EA-931DAB02A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06383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076D3-88C8-4D44-A9A3-C64F7FD9212B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D48EA-57F7-A646-A832-DEF5393D35C3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E96B1-50DA-9447-B859-A9BE6BFC20D7}"/>
              </a:ext>
            </a:extLst>
          </p:cNvPr>
          <p:cNvSpPr txBox="1"/>
          <p:nvPr/>
        </p:nvSpPr>
        <p:spPr bwMode="auto">
          <a:xfrm>
            <a:off x="3784600" y="5885414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E4BAAC-CA55-1A4A-818A-D246244255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691" y="2676555"/>
            <a:ext cx="897417" cy="3763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0BE6F-C893-ED4E-B312-D54B523C7A35}"/>
              </a:ext>
            </a:extLst>
          </p:cNvPr>
          <p:cNvSpPr txBox="1"/>
          <p:nvPr/>
        </p:nvSpPr>
        <p:spPr bwMode="auto">
          <a:xfrm>
            <a:off x="19494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7F01007-49A2-764E-B004-DE5AD7C9D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7B65070A-8F67-E242-BEC7-6260F566E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60BCB-2C3C-0646-8EE2-496988E22E74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95516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203" y="249839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37859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26457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3757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the variable named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15152" y="2994548"/>
            <a:ext cx="2814264" cy="4616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D3691-77AC-8149-9254-753165EC563F}"/>
              </a:ext>
            </a:extLst>
          </p:cNvPr>
          <p:cNvSpPr txBox="1"/>
          <p:nvPr/>
        </p:nvSpPr>
        <p:spPr bwMode="auto">
          <a:xfrm>
            <a:off x="2378958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BF4872E-CFF0-6643-9B19-6990932DE9D4}"/>
              </a:ext>
            </a:extLst>
          </p:cNvPr>
          <p:cNvSpPr/>
          <p:nvPr/>
        </p:nvSpPr>
        <p:spPr>
          <a:xfrm rot="5400000">
            <a:off x="2536387" y="1746020"/>
            <a:ext cx="271521" cy="14997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B6E09-7A57-C748-B114-551354DE1516}"/>
              </a:ext>
            </a:extLst>
          </p:cNvPr>
          <p:cNvSpPr txBox="1"/>
          <p:nvPr/>
        </p:nvSpPr>
        <p:spPr bwMode="auto">
          <a:xfrm>
            <a:off x="3789353" y="3685552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Evaluate the right-hand side.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571ED7-FB4A-2040-9790-1C146358209D}"/>
              </a:ext>
            </a:extLst>
          </p:cNvPr>
          <p:cNvSpPr txBox="1"/>
          <p:nvPr/>
        </p:nvSpPr>
        <p:spPr bwMode="auto">
          <a:xfrm>
            <a:off x="3789353" y="4407119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C7AE553-C8DF-5F49-967E-372B4773DE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505" y="2948933"/>
            <a:ext cx="897417" cy="11929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1DD7EF-3304-2D40-87E8-C2006FB387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790" y="2948932"/>
            <a:ext cx="1315178" cy="21038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75570D4-A1AC-FD4D-9040-690B2A7859C1}"/>
              </a:ext>
            </a:extLst>
          </p:cNvPr>
          <p:cNvSpPr txBox="1"/>
          <p:nvPr/>
        </p:nvSpPr>
        <p:spPr>
          <a:xfrm>
            <a:off x="7177705" y="3604995"/>
            <a:ext cx="1713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D0648-F7C6-B941-8D0C-597B6FE7E56F}"/>
              </a:ext>
            </a:extLst>
          </p:cNvPr>
          <p:cNvSpPr txBox="1"/>
          <p:nvPr/>
        </p:nvSpPr>
        <p:spPr>
          <a:xfrm>
            <a:off x="355631" y="5948432"/>
            <a:ext cx="14340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3D359-5912-0149-AE9E-A72D993B9152}"/>
              </a:ext>
            </a:extLst>
          </p:cNvPr>
          <p:cNvSpPr/>
          <p:nvPr/>
        </p:nvSpPr>
        <p:spPr>
          <a:xfrm>
            <a:off x="495299" y="2987032"/>
            <a:ext cx="3142369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2106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  <p:bldP spid="29" grpId="0"/>
      <p:bldP spid="30" grpId="0" animBg="1"/>
      <p:bldP spid="34" grpId="0"/>
      <p:bldP spid="35" grpId="0"/>
      <p:bldP spid="38" grpId="0"/>
      <p:bldP spid="39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Incorrect 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1740" y="243288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59425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48023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6992EC-AF4A-8C49-A74E-8670C85EF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633722" y="2972047"/>
            <a:ext cx="1911350" cy="1269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A7432C-7B91-8445-9FA4-696299DA3B57}"/>
              </a:ext>
            </a:extLst>
          </p:cNvPr>
          <p:cNvSpPr/>
          <p:nvPr/>
        </p:nvSpPr>
        <p:spPr>
          <a:xfrm>
            <a:off x="372236" y="2438543"/>
            <a:ext cx="11079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30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27F3B-0690-8541-ACF9-2A717A6EE622}"/>
              </a:ext>
            </a:extLst>
          </p:cNvPr>
          <p:cNvSpPr txBox="1"/>
          <p:nvPr/>
        </p:nvSpPr>
        <p:spPr bwMode="auto">
          <a:xfrm>
            <a:off x="3784600" y="36647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0808" y="2953702"/>
            <a:ext cx="2814264" cy="461664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5565AB65-553A-E747-BE98-D3307FBCF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00" y="590029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B497D7DB-E124-9F4B-B7FE-AA095F4B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918" y="534333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urier New" charset="0"/>
              </a:rPr>
              <a:t>age</a:t>
            </a:r>
            <a:endParaRPr lang="en-US" sz="3000" b="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D990F-2275-E54F-9B59-4D53DC53E7C6}"/>
              </a:ext>
            </a:extLst>
          </p:cNvPr>
          <p:cNvSpPr txBox="1"/>
          <p:nvPr/>
        </p:nvSpPr>
        <p:spPr bwMode="auto">
          <a:xfrm>
            <a:off x="3637670" y="5473670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B0959B-C5FB-E642-A0D3-4A48FEC1AD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271" y="5633978"/>
            <a:ext cx="1001082" cy="1001082"/>
          </a:xfrm>
          <a:prstGeom prst="rect">
            <a:avLst/>
          </a:prstGeom>
        </p:spPr>
      </p:pic>
      <p:sp>
        <p:nvSpPr>
          <p:cNvPr id="27" name="Oval Callout 26">
            <a:extLst>
              <a:ext uri="{FF2B5EF4-FFF2-40B4-BE49-F238E27FC236}">
                <a16:creationId xmlns:a16="http://schemas.microsoft.com/office/drawing/2014/main" id="{DC14815A-67F1-1D41-BA57-EECC219A1D31}"/>
              </a:ext>
            </a:extLst>
          </p:cNvPr>
          <p:cNvSpPr/>
          <p:nvPr/>
        </p:nvSpPr>
        <p:spPr>
          <a:xfrm>
            <a:off x="6057899" y="5424500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F1851E-7461-354F-9D39-A83E06A44515}"/>
              </a:ext>
            </a:extLst>
          </p:cNvPr>
          <p:cNvSpPr/>
          <p:nvPr/>
        </p:nvSpPr>
        <p:spPr>
          <a:xfrm>
            <a:off x="288597" y="2965052"/>
            <a:ext cx="3421706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63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4" grpId="0" animBg="1"/>
      <p:bldP spid="25" grpId="0"/>
      <p:bldP spid="4" grpId="0"/>
      <p:bldP spid="27" grpId="0" animBg="1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06958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dirty="0"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b="1" dirty="0">
                <a:solidFill>
                  <a:srgbClr val="7030A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79" y="5721195"/>
            <a:ext cx="900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The general rule is: operations always return the most expressive type</a:t>
            </a:r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560C7-AE38-7942-9FE5-68F3CFC1E0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484" y="1841499"/>
            <a:ext cx="1587501" cy="158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3304-8E8A-3E47-A112-4067EA14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98" y="2194091"/>
            <a:ext cx="1587500" cy="158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596672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Convert  100 </a:t>
            </a:r>
            <a:r>
              <a:rPr lang="en-US" altLang="ja-JP" sz="2400" b="0" dirty="0">
                <a:latin typeface="+mj-lt"/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Celsius temperature to its </a:t>
            </a:r>
            <a:r>
              <a:rPr lang="en-US" altLang="ja-JP" dirty="0"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592363" y="3995737"/>
            <a:ext cx="2819400" cy="1719606"/>
            <a:chOff x="384" y="2512"/>
            <a:chExt cx="1776" cy="645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b="0" dirty="0">
                  <a:latin typeface="+mj-lt"/>
                </a:rPr>
                <a:t>The problem arises from the fact that both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9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and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5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are of type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>
                  <a:latin typeface="+mj-lt"/>
                </a:rPr>
                <a:t>, which means that the result is also an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3592856" y="6111634"/>
            <a:ext cx="4262438" cy="40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4216176" y="4054917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42B6E1-9539-EC48-865E-4AB72CCF84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88" y="1749809"/>
            <a:ext cx="1335882" cy="13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58" grpId="1"/>
      <p:bldP spid="505861" grpId="0"/>
      <p:bldP spid="505863" grpId="0"/>
      <p:bldP spid="505870" grpId="0" build="p" autoUpdateAnimBg="0"/>
      <p:bldP spid="505870" grpI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8" name="Rectangle 4"/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909" name="Text Box 5"/>
          <p:cNvSpPr txBox="1">
            <a:spLocks noChangeArrowheads="1"/>
          </p:cNvSpPr>
          <p:nvPr/>
        </p:nvSpPr>
        <p:spPr bwMode="auto">
          <a:xfrm>
            <a:off x="457200" y="1189038"/>
            <a:ext cx="8229600" cy="757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You can fix this problem by converting the fraction to a </a:t>
            </a:r>
            <a:r>
              <a:rPr lang="en-US" sz="2000" dirty="0">
                <a:solidFill>
                  <a:srgbClr val="5C005C"/>
                </a:solidFill>
                <a:latin typeface="Courier" pitchFamily="2" charset="0"/>
              </a:rPr>
              <a:t>double</a:t>
            </a:r>
            <a:r>
              <a:rPr lang="en-US" sz="2400" b="0" dirty="0">
                <a:latin typeface="+mj-lt"/>
              </a:rPr>
              <a:t>, either by inserting decimal points or by using a type cast:</a:t>
            </a:r>
          </a:p>
        </p:txBody>
      </p:sp>
      <p:sp>
        <p:nvSpPr>
          <p:cNvPr id="507910" name="Text Box 6"/>
          <p:cNvSpPr txBox="1">
            <a:spLocks noChangeArrowheads="1"/>
          </p:cNvSpPr>
          <p:nvPr/>
        </p:nvSpPr>
        <p:spPr bwMode="auto">
          <a:xfrm>
            <a:off x="1143000" y="2149475"/>
            <a:ext cx="7315200" cy="650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9.0 / 5 * c + 32;</a:t>
            </a:r>
          </a:p>
        </p:txBody>
      </p:sp>
      <p:sp>
        <p:nvSpPr>
          <p:cNvPr id="507912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now looks like this: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3286FB-11B0-EC4E-9FF0-E639035D3FAC}"/>
              </a:ext>
            </a:extLst>
          </p:cNvPr>
          <p:cNvGrpSpPr/>
          <p:nvPr/>
        </p:nvGrpSpPr>
        <p:grpSpPr>
          <a:xfrm>
            <a:off x="685800" y="3479800"/>
            <a:ext cx="7470775" cy="3108325"/>
            <a:chOff x="685800" y="3479800"/>
            <a:chExt cx="7470775" cy="3108325"/>
          </a:xfrm>
        </p:grpSpPr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3205163" y="5097463"/>
              <a:ext cx="900113" cy="1093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4105275" y="5092700"/>
              <a:ext cx="11113" cy="1098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4100513" y="5092700"/>
              <a:ext cx="460375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3644900" y="476250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5119688" y="4394200"/>
              <a:ext cx="1588" cy="1809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4394200" y="4394200"/>
              <a:ext cx="7270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5121275" y="4394200"/>
              <a:ext cx="461963" cy="1844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4572000" y="4038600"/>
              <a:ext cx="10668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6111875" y="3835400"/>
              <a:ext cx="0" cy="2390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6113463" y="3830638"/>
              <a:ext cx="579438" cy="2393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5503863" y="3830638"/>
              <a:ext cx="6096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5537200" y="3479800"/>
              <a:ext cx="11430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685800" y="6184900"/>
              <a:ext cx="7470775" cy="403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2679700" y="61785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Than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Greater Than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Equal To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More or Equal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or Equal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77207" y="5354560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89296" y="397413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Equivalent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Equal or Equals equals?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9D765-7E3C-6543-931E-B110B3425190}"/>
              </a:ext>
            </a:extLst>
          </p:cNvPr>
          <p:cNvSpPr txBox="1"/>
          <p:nvPr/>
        </p:nvSpPr>
        <p:spPr bwMode="auto">
          <a:xfrm>
            <a:off x="906194" y="5052733"/>
            <a:ext cx="185114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 equals”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D71FD-E6B6-C348-92C3-58715D1CEF68}"/>
              </a:ext>
            </a:extLst>
          </p:cNvPr>
          <p:cNvSpPr txBox="1"/>
          <p:nvPr/>
        </p:nvSpPr>
        <p:spPr bwMode="auto">
          <a:xfrm>
            <a:off x="1222298" y="2353462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EAD0FEB7-1BA1-9C49-BC2E-E32EA6AF6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6" y="1322718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Set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583E0B-716E-3F4C-898D-7BFF77130B46}"/>
              </a:ext>
            </a:extLst>
          </p:cNvPr>
          <p:cNvSpPr/>
          <p:nvPr/>
        </p:nvSpPr>
        <p:spPr>
          <a:xfrm>
            <a:off x="5370204" y="2154264"/>
            <a:ext cx="2492990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6FBF0E-BC16-1540-9841-A0F9E8EF2F38}"/>
              </a:ext>
            </a:extLst>
          </p:cNvPr>
          <p:cNvSpPr/>
          <p:nvPr/>
        </p:nvSpPr>
        <p:spPr>
          <a:xfrm>
            <a:off x="6067264" y="2956252"/>
            <a:ext cx="1261884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charset="0"/>
              </a:rPr>
              <a:t>c = 25;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F263DC-477A-DB47-8350-08361BAECC93}"/>
              </a:ext>
            </a:extLst>
          </p:cNvPr>
          <p:cNvSpPr/>
          <p:nvPr/>
        </p:nvSpPr>
        <p:spPr>
          <a:xfrm>
            <a:off x="5062428" y="5101284"/>
            <a:ext cx="3108543" cy="931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dirty="0">
                <a:latin typeface="Courier New" charset="0"/>
              </a:rPr>
              <a:t> (c == 100) {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”Hi!"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  <a:endParaRPr lang="en-US" sz="2000" dirty="0">
              <a:latin typeface="Courier New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EC928872-2143-8748-A3AF-CA7E9CAA6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207" y="258540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31862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6EBFE98-92F1-0B4C-983F-062869F8AE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2B5D6-A18D-5447-8C18-8507C7CC55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255C7-48A8-8C42-96E9-36FF328A9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358" y="987446"/>
            <a:ext cx="4825280" cy="1883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1758D-4562-0A49-A4D3-AED003E57C6C}"/>
              </a:ext>
            </a:extLst>
          </p:cNvPr>
          <p:cNvSpPr txBox="1"/>
          <p:nvPr/>
        </p:nvSpPr>
        <p:spPr bwMode="auto">
          <a:xfrm>
            <a:off x="279400" y="3327400"/>
            <a:ext cx="184415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User enters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 </a:t>
            </a:r>
            <a:r>
              <a:rPr lang="en-US" sz="2800" dirty="0">
                <a:solidFill>
                  <a:srgbClr val="5C005C"/>
                </a:solidFill>
                <a:latin typeface="Courier" pitchFamily="2" charset="0"/>
                <a:cs typeface="Calibri" panose="020F0502020204030204" pitchFamily="34" charset="0"/>
              </a:rPr>
              <a:t>int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0A823-CE50-174E-8F62-57D7743F9554}"/>
              </a:ext>
            </a:extLst>
          </p:cNvPr>
          <p:cNvCxnSpPr>
            <a:cxnSpLocks/>
          </p:cNvCxnSpPr>
          <p:nvPr/>
        </p:nvCxnSpPr>
        <p:spPr>
          <a:xfrm flipH="1">
            <a:off x="2788009" y="3035300"/>
            <a:ext cx="118709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7EF0-B6B3-3744-8B1E-1D9D874A8174}"/>
              </a:ext>
            </a:extLst>
          </p:cNvPr>
          <p:cNvSpPr/>
          <p:nvPr/>
        </p:nvSpPr>
        <p:spPr>
          <a:xfrm>
            <a:off x="1689100" y="5271630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You only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know </a:t>
            </a:r>
            <a:r>
              <a:rPr lang="en-US" sz="2000" dirty="0" err="1">
                <a:solidFill>
                  <a:srgbClr val="2A00FF"/>
                </a:solidFill>
                <a:latin typeface="Courier" pitchFamily="2" charset="0"/>
              </a:rPr>
              <a:t>Yolla</a:t>
            </a: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!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41306-F0E6-2F41-B0D1-694A8BF29035}"/>
              </a:ext>
            </a:extLst>
          </p:cNvPr>
          <p:cNvSpPr txBox="1"/>
          <p:nvPr/>
        </p:nvSpPr>
        <p:spPr bwMode="auto">
          <a:xfrm>
            <a:off x="279400" y="5123104"/>
            <a:ext cx="15353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Print out: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1D0C87-064A-234A-8C6A-72C16EA368B8}"/>
              </a:ext>
            </a:extLst>
          </p:cNvPr>
          <p:cNvCxnSpPr>
            <a:cxnSpLocks/>
          </p:cNvCxnSpPr>
          <p:nvPr/>
        </p:nvCxnSpPr>
        <p:spPr>
          <a:xfrm>
            <a:off x="5088649" y="3035300"/>
            <a:ext cx="0" cy="2087804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87B0E6-87EC-7F43-9D72-6C278CD8AF90}"/>
              </a:ext>
            </a:extLst>
          </p:cNvPr>
          <p:cNvCxnSpPr>
            <a:cxnSpLocks/>
          </p:cNvCxnSpPr>
          <p:nvPr/>
        </p:nvCxnSpPr>
        <p:spPr>
          <a:xfrm>
            <a:off x="6356537" y="3035300"/>
            <a:ext cx="127810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B01D09-07DC-1445-85AF-3DBF72A6CC7E}"/>
              </a:ext>
            </a:extLst>
          </p:cNvPr>
          <p:cNvSpPr/>
          <p:nvPr/>
        </p:nvSpPr>
        <p:spPr>
          <a:xfrm>
            <a:off x="6464300" y="5289869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I don’t know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anymore.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541934-2883-F746-B8F8-AD1EA4690DA3}"/>
              </a:ext>
            </a:extLst>
          </p:cNvPr>
          <p:cNvSpPr/>
          <p:nvPr/>
        </p:nvSpPr>
        <p:spPr>
          <a:xfrm>
            <a:off x="3945649" y="5287032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Okay, you’re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pretty cool.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E319-54EA-984E-A717-FF56A9916EBD}"/>
              </a:ext>
            </a:extLst>
          </p:cNvPr>
          <p:cNvSpPr txBox="1"/>
          <p:nvPr/>
        </p:nvSpPr>
        <p:spPr bwMode="auto">
          <a:xfrm>
            <a:off x="2712831" y="3706167"/>
            <a:ext cx="12622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Exactly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03DEB9-7E57-3D43-8DF8-7409C3A16187}"/>
              </a:ext>
            </a:extLst>
          </p:cNvPr>
          <p:cNvSpPr txBox="1"/>
          <p:nvPr/>
        </p:nvSpPr>
        <p:spPr bwMode="auto">
          <a:xfrm>
            <a:off x="4229921" y="3706167"/>
            <a:ext cx="17174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More than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2872D2-1EB8-9944-8AE2-2BC0668C5657}"/>
              </a:ext>
            </a:extLst>
          </p:cNvPr>
          <p:cNvSpPr txBox="1"/>
          <p:nvPr/>
        </p:nvSpPr>
        <p:spPr bwMode="auto">
          <a:xfrm>
            <a:off x="6327781" y="3706166"/>
            <a:ext cx="18424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Anything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C1229-D246-D54C-B83B-1FBA97F4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2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9AF54-47A4-D346-BF05-349EC6B8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793396"/>
            <a:ext cx="8636000" cy="36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and Curly Braces { 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A53C0-690D-2E47-A7CA-DD8993B33878}"/>
              </a:ext>
            </a:extLst>
          </p:cNvPr>
          <p:cNvSpPr txBox="1"/>
          <p:nvPr/>
        </p:nvSpPr>
        <p:spPr bwMode="auto">
          <a:xfrm>
            <a:off x="673100" y="1201069"/>
            <a:ext cx="599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1A0A5D70-EA1A-7940-9ED3-B2C1FBAE7C2C}"/>
              </a:ext>
            </a:extLst>
          </p:cNvPr>
          <p:cNvSpPr/>
          <p:nvPr/>
        </p:nvSpPr>
        <p:spPr>
          <a:xfrm>
            <a:off x="1463661" y="815380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This line is a command.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EE797-06B6-F145-8ADD-D635EAF406B3}"/>
              </a:ext>
            </a:extLst>
          </p:cNvPr>
          <p:cNvSpPr txBox="1"/>
          <p:nvPr/>
        </p:nvSpPr>
        <p:spPr bwMode="auto">
          <a:xfrm>
            <a:off x="4690709" y="1201069"/>
            <a:ext cx="1430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{…}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6D229A49-6FBA-B744-B586-D034E0B98EC7}"/>
              </a:ext>
            </a:extLst>
          </p:cNvPr>
          <p:cNvSpPr/>
          <p:nvPr/>
        </p:nvSpPr>
        <p:spPr>
          <a:xfrm>
            <a:off x="6120909" y="813939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These lines are grouped.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0A835-4F77-AD48-B8FF-62972D22503D}"/>
              </a:ext>
            </a:extLst>
          </p:cNvPr>
          <p:cNvSpPr/>
          <p:nvPr/>
        </p:nvSpPr>
        <p:spPr>
          <a:xfrm>
            <a:off x="505057" y="366131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61B8-A327-E640-96EC-20BCD246D992}"/>
              </a:ext>
            </a:extLst>
          </p:cNvPr>
          <p:cNvSpPr txBox="1"/>
          <p:nvPr/>
        </p:nvSpPr>
        <p:spPr bwMode="auto">
          <a:xfrm>
            <a:off x="125865" y="2492060"/>
            <a:ext cx="68662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code snippets do?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528025" y="524406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243D6-D357-3E4D-9B48-F46A3914EB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909" y="2193727"/>
            <a:ext cx="2794000" cy="954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589629-744F-674E-A400-18B5C2CF2AAF}"/>
              </a:ext>
            </a:extLst>
          </p:cNvPr>
          <p:cNvSpPr txBox="1"/>
          <p:nvPr/>
        </p:nvSpPr>
        <p:spPr bwMode="auto">
          <a:xfrm>
            <a:off x="7863403" y="2692115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89990D-3B78-234C-B608-5CE11D29C5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20" y="3637405"/>
            <a:ext cx="3186564" cy="10880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B4F77A-920F-A743-8BD6-889195FCC0F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9" y="3637405"/>
            <a:ext cx="3186565" cy="1083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DE44A7-5115-2A44-9863-E98C8EDC222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3637405"/>
            <a:ext cx="3180075" cy="10838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72FC25-DE98-D74C-8868-0078B5273433}"/>
              </a:ext>
            </a:extLst>
          </p:cNvPr>
          <p:cNvSpPr txBox="1"/>
          <p:nvPr/>
        </p:nvSpPr>
        <p:spPr bwMode="auto">
          <a:xfrm>
            <a:off x="6391788" y="4709852"/>
            <a:ext cx="11817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13604-85CC-844C-9AA1-83DBA2089A39}"/>
              </a:ext>
            </a:extLst>
          </p:cNvPr>
          <p:cNvSpPr txBox="1"/>
          <p:nvPr/>
        </p:nvSpPr>
        <p:spPr bwMode="auto">
          <a:xfrm>
            <a:off x="6391788" y="4728201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5175909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493388" y="6251569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A94D3A-03D5-8640-AA14-8D5D7EC7642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80AEDF-545F-7749-863F-5630CBBF6FEC}"/>
              </a:ext>
            </a:extLst>
          </p:cNvPr>
          <p:cNvSpPr/>
          <p:nvPr/>
        </p:nvSpPr>
        <p:spPr>
          <a:xfrm>
            <a:off x="4840167" y="3843608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60D1C96-1C51-2143-AEE2-4FE192A558A0}"/>
              </a:ext>
            </a:extLst>
          </p:cNvPr>
          <p:cNvSpPr/>
          <p:nvPr/>
        </p:nvSpPr>
        <p:spPr>
          <a:xfrm>
            <a:off x="4841634" y="5426358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837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1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; and Curly Braces { 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343645" y="4002733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309" y="4002733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772788" y="5018396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278C27-E993-AB40-B822-6359743C4FA8}"/>
              </a:ext>
            </a:extLst>
          </p:cNvPr>
          <p:cNvSpPr/>
          <p:nvPr/>
        </p:nvSpPr>
        <p:spPr>
          <a:xfrm>
            <a:off x="1325675" y="4824136"/>
            <a:ext cx="406694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endParaRPr lang="en-US" sz="20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7080A66-B81A-C447-976F-85F982143447}"/>
              </a:ext>
            </a:extLst>
          </p:cNvPr>
          <p:cNvSpPr/>
          <p:nvPr/>
        </p:nvSpPr>
        <p:spPr>
          <a:xfrm rot="2425264">
            <a:off x="500208" y="2089457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74856-9CA2-CC4D-8F95-EF2E4E684524}"/>
              </a:ext>
            </a:extLst>
          </p:cNvPr>
          <p:cNvSpPr/>
          <p:nvPr/>
        </p:nvSpPr>
        <p:spPr>
          <a:xfrm>
            <a:off x="365357" y="904556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525E6F-9B8A-EE40-B458-0CEB34C9D0D0}"/>
              </a:ext>
            </a:extLst>
          </p:cNvPr>
          <p:cNvSpPr txBox="1"/>
          <p:nvPr/>
        </p:nvSpPr>
        <p:spPr bwMode="auto">
          <a:xfrm>
            <a:off x="6619450" y="1971440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D35BAC-EB6C-A242-AD9D-044CBAC147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280" y="880644"/>
            <a:ext cx="3180075" cy="108382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76BA734-0DED-F643-89A2-11F247CF2D9B}"/>
              </a:ext>
            </a:extLst>
          </p:cNvPr>
          <p:cNvSpPr/>
          <p:nvPr/>
        </p:nvSpPr>
        <p:spPr>
          <a:xfrm>
            <a:off x="1175490" y="1773409"/>
            <a:ext cx="406694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2F04FB9F-696F-7D46-AE56-01F7C834896E}"/>
              </a:ext>
            </a:extLst>
          </p:cNvPr>
          <p:cNvSpPr>
            <a:spLocks/>
          </p:cNvSpPr>
          <p:nvPr/>
        </p:nvSpPr>
        <p:spPr bwMode="auto">
          <a:xfrm>
            <a:off x="3020497" y="5839799"/>
            <a:ext cx="165101" cy="791614"/>
          </a:xfrm>
          <a:prstGeom prst="rightBrace">
            <a:avLst>
              <a:gd name="adj1" fmla="val 134707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4F94F5-0363-EE41-9046-479D39979502}"/>
              </a:ext>
            </a:extLst>
          </p:cNvPr>
          <p:cNvSpPr/>
          <p:nvPr/>
        </p:nvSpPr>
        <p:spPr>
          <a:xfrm>
            <a:off x="3883532" y="5988688"/>
            <a:ext cx="135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We never reach here!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B86FE-1DC4-DB44-A1BC-1F949517DA6A}"/>
              </a:ext>
            </a:extLst>
          </p:cNvPr>
          <p:cNvSpPr/>
          <p:nvPr/>
        </p:nvSpPr>
        <p:spPr>
          <a:xfrm>
            <a:off x="3134609" y="595344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⚠️</a:t>
            </a:r>
            <a:endParaRPr lang="en-US" sz="4400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7E937DA-9CDB-584D-9692-6509783ABCFA}"/>
              </a:ext>
            </a:extLst>
          </p:cNvPr>
          <p:cNvSpPr/>
          <p:nvPr/>
        </p:nvSpPr>
        <p:spPr>
          <a:xfrm rot="2425264">
            <a:off x="548736" y="5188440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7DBD0-4E72-7C4B-8A9D-BA8F86AC0838}"/>
              </a:ext>
            </a:extLst>
          </p:cNvPr>
          <p:cNvSpPr txBox="1"/>
          <p:nvPr/>
        </p:nvSpPr>
        <p:spPr bwMode="auto">
          <a:xfrm>
            <a:off x="1921967" y="5295793"/>
            <a:ext cx="15792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“do nothing”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11B6CA8-2CD1-5B4C-AB62-F4B07BE1C5ED}"/>
              </a:ext>
            </a:extLst>
          </p:cNvPr>
          <p:cNvSpPr/>
          <p:nvPr/>
        </p:nvSpPr>
        <p:spPr>
          <a:xfrm>
            <a:off x="4842140" y="1097014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B6CAF7C-D1F8-1E4A-A5FD-8DEAA019FB6F}"/>
              </a:ext>
            </a:extLst>
          </p:cNvPr>
          <p:cNvSpPr/>
          <p:nvPr/>
        </p:nvSpPr>
        <p:spPr>
          <a:xfrm>
            <a:off x="4834298" y="4155434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A8A74E4-2E12-A642-8F4A-48B8A4A29B2E}"/>
              </a:ext>
            </a:extLst>
          </p:cNvPr>
          <p:cNvSpPr/>
          <p:nvPr/>
        </p:nvSpPr>
        <p:spPr>
          <a:xfrm rot="20509649">
            <a:off x="5377260" y="2097192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3" name="Picture 8">
            <a:extLst>
              <a:ext uri="{FF2B5EF4-FFF2-40B4-BE49-F238E27FC236}">
                <a16:creationId xmlns:a16="http://schemas.microsoft.com/office/drawing/2014/main" id="{1F5B9594-174D-BE44-929C-6D8211EBD4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5811" y="276445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2A1306B6-CCB6-AE48-8E2C-8B72923BFC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8374" y="2768300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B354BA58-27B9-8A40-BB71-3237B3010A92}"/>
              </a:ext>
            </a:extLst>
          </p:cNvPr>
          <p:cNvSpPr/>
          <p:nvPr/>
        </p:nvSpPr>
        <p:spPr>
          <a:xfrm rot="20509649">
            <a:off x="5553515" y="5214087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6" name="Picture 8">
            <a:extLst>
              <a:ext uri="{FF2B5EF4-FFF2-40B4-BE49-F238E27FC236}">
                <a16:creationId xmlns:a16="http://schemas.microsoft.com/office/drawing/2014/main" id="{1EF78FC8-F5E6-5447-8316-8F6F702FD5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9120" y="587003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>
            <a:extLst>
              <a:ext uri="{FF2B5EF4-FFF2-40B4-BE49-F238E27FC236}">
                <a16:creationId xmlns:a16="http://schemas.microsoft.com/office/drawing/2014/main" id="{FF54F739-668C-DF40-90A8-FB16EA67EB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4339" y="587003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1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35" grpId="0" animBg="1"/>
      <p:bldP spid="36" grpId="0" animBg="1"/>
      <p:bldP spid="4" grpId="0"/>
      <p:bldP spid="5" grpId="0"/>
      <p:bldP spid="39" grpId="0" animBg="1"/>
      <p:bldP spid="11" grpId="0"/>
      <p:bldP spid="42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7A7DC1-9DBD-7D43-A932-591AD407040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It a Habit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646A6-F1AE-7A41-AFF4-CB2679DA88E4}"/>
              </a:ext>
            </a:extLst>
          </p:cNvPr>
          <p:cNvSpPr/>
          <p:nvPr/>
        </p:nvSpPr>
        <p:spPr>
          <a:xfrm>
            <a:off x="378057" y="1234756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dirty="0">
                <a:latin typeface="Courier"/>
                <a:cs typeface="Courier"/>
              </a:rPr>
              <a:t>int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</a:t>
            </a:r>
            <a:r>
              <a:rPr lang="en-US" sz="2000" b="1" dirty="0">
                <a:latin typeface="Courier"/>
                <a:cs typeface="Courier"/>
              </a:rPr>
              <a:t>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6E889-3690-2A48-A77E-474DC4F138BA}"/>
              </a:ext>
            </a:extLst>
          </p:cNvPr>
          <p:cNvSpPr/>
          <p:nvPr/>
        </p:nvSpPr>
        <p:spPr>
          <a:xfrm>
            <a:off x="378057" y="2742338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A9C91-B55B-2A46-B51D-47A93F6011DD}"/>
              </a:ext>
            </a:extLst>
          </p:cNvPr>
          <p:cNvSpPr/>
          <p:nvPr/>
        </p:nvSpPr>
        <p:spPr>
          <a:xfrm>
            <a:off x="378057" y="4061650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1C79E-4FF4-8C4C-84AB-B22AA2E386F7}"/>
              </a:ext>
            </a:extLst>
          </p:cNvPr>
          <p:cNvSpPr/>
          <p:nvPr/>
        </p:nvSpPr>
        <p:spPr>
          <a:xfrm>
            <a:off x="378056" y="5762944"/>
            <a:ext cx="4740043" cy="4001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move()</a:t>
            </a:r>
            <a:r>
              <a:rPr lang="en-US" sz="2000" dirty="0">
                <a:highlight>
                  <a:srgbClr val="00FF00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F0186-D8B5-6D4B-B464-2894B2C0598F}"/>
              </a:ext>
            </a:extLst>
          </p:cNvPr>
          <p:cNvSpPr txBox="1"/>
          <p:nvPr/>
        </p:nvSpPr>
        <p:spPr bwMode="auto">
          <a:xfrm>
            <a:off x="6108700" y="1373255"/>
            <a:ext cx="216520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C9403-CFBC-7644-B893-33FABBDECB80}"/>
              </a:ext>
            </a:extLst>
          </p:cNvPr>
          <p:cNvSpPr txBox="1"/>
          <p:nvPr/>
        </p:nvSpPr>
        <p:spPr bwMode="auto">
          <a:xfrm>
            <a:off x="6108699" y="2835277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29C9F-B177-4B45-A390-38343E645BF3}"/>
              </a:ext>
            </a:extLst>
          </p:cNvPr>
          <p:cNvSpPr txBox="1"/>
          <p:nvPr/>
        </p:nvSpPr>
        <p:spPr bwMode="auto">
          <a:xfrm>
            <a:off x="6107930" y="4073151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5FA20-7F3D-C044-855D-B02FE88B8E1D}"/>
              </a:ext>
            </a:extLst>
          </p:cNvPr>
          <p:cNvSpPr txBox="1"/>
          <p:nvPr/>
        </p:nvSpPr>
        <p:spPr bwMode="auto">
          <a:xfrm>
            <a:off x="6449370" y="5762944"/>
            <a:ext cx="14830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command</a:t>
            </a:r>
          </a:p>
        </p:txBody>
      </p:sp>
    </p:spTree>
    <p:extLst>
      <p:ext uri="{BB962C8B-B14F-4D97-AF65-F5344CB8AC3E}">
        <p14:creationId xmlns:p14="http://schemas.microsoft.com/office/powerpoint/2010/main" val="325516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90737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7393</TotalTime>
  <Words>1644</Words>
  <Application>Microsoft Macintosh PowerPoint</Application>
  <PresentationFormat>On-screen Show (4:3)</PresentationFormat>
  <Paragraphs>444</Paragraphs>
  <Slides>60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Andale Mono</vt:lpstr>
      <vt:lpstr>Arial</vt:lpstr>
      <vt:lpstr>Calibri</vt:lpstr>
      <vt:lpstr>Calibri Light</vt:lpstr>
      <vt:lpstr>Century Gothic</vt:lpstr>
      <vt:lpstr>Chalkboard</vt:lpstr>
      <vt:lpstr>Comic Sans MS</vt:lpstr>
      <vt:lpstr>Courier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140</cp:revision>
  <cp:lastPrinted>2019-06-25T07:53:51Z</cp:lastPrinted>
  <dcterms:created xsi:type="dcterms:W3CDTF">2014-06-13T10:00:48Z</dcterms:created>
  <dcterms:modified xsi:type="dcterms:W3CDTF">2019-06-25T08:28:42Z</dcterms:modified>
</cp:coreProperties>
</file>